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44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66" r:id="rId6"/>
    <p:sldId id="262" r:id="rId7"/>
    <p:sldId id="264" r:id="rId8"/>
    <p:sldId id="268" r:id="rId9"/>
    <p:sldId id="267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8" d="100"/>
          <a:sy n="128" d="100"/>
        </p:scale>
        <p:origin x="580" y="2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3.svg>
</file>

<file path=ppt/media/image4.jp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8907f9b645_1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8907f9b645_1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8907f9b645_1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8907f9b645_1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8907f9b645_1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8907f9b645_1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347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8907f9b62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8907f9b62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8907f9b62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8907f9b62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42031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8138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007695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895226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785011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5120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02646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90954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9925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363431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97508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179415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032998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106563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441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135354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46112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4073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  <p:sldLayoutId id="2147483856" r:id="rId12"/>
    <p:sldLayoutId id="2147483857" r:id="rId13"/>
    <p:sldLayoutId id="2147483858" r:id="rId14"/>
    <p:sldLayoutId id="2147483859" r:id="rId15"/>
    <p:sldLayoutId id="2147483860" r:id="rId16"/>
    <p:sldLayoutId id="2147483861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18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107108" y="1560444"/>
            <a:ext cx="6433378" cy="12623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Beyond Pixels: The Art of Satellite Data </a:t>
            </a:r>
            <a:r>
              <a:rPr lang="en-US" b="1" i="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Visualisation</a:t>
            </a:r>
            <a:endParaRPr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5655365" y="4379844"/>
            <a:ext cx="3389244" cy="720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By Astro Hackers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James Carron, Daniel Alvarez </a:t>
            </a:r>
            <a:r>
              <a:rPr lang="en-US" sz="800" dirty="0" err="1"/>
              <a:t>Carreno</a:t>
            </a:r>
            <a:r>
              <a:rPr lang="en-US" sz="800" dirty="0"/>
              <a:t>, Thomas Fischer, Iva Sekulic</a:t>
            </a:r>
            <a:endParaRPr sz="800" dirty="0"/>
          </a:p>
        </p:txBody>
      </p:sp>
      <p:pic>
        <p:nvPicPr>
          <p:cNvPr id="1026" name="Picture 2" descr="[72+] Nasa Logo Wallpaper on WallpaperSafari">
            <a:extLst>
              <a:ext uri="{FF2B5EF4-FFF2-40B4-BE49-F238E27FC236}">
                <a16:creationId xmlns:a16="http://schemas.microsoft.com/office/drawing/2014/main" id="{EFDCBA24-EC2F-CEF5-40DF-E72D1175A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012" y="3140765"/>
            <a:ext cx="2054193" cy="1707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2030896" y="801862"/>
            <a:ext cx="4706531" cy="5168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180" dirty="0"/>
              <a:t>Why </a:t>
            </a:r>
            <a:r>
              <a:rPr lang="en-GB" sz="3180" dirty="0" err="1"/>
              <a:t>SARt</a:t>
            </a:r>
            <a:r>
              <a:rPr lang="en-GB" sz="3180" dirty="0"/>
              <a:t> Challenge?</a:t>
            </a:r>
            <a:endParaRPr sz="3180"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433923" y="1636021"/>
            <a:ext cx="8436300" cy="26609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 sz="1800" dirty="0"/>
              <a:t>Bridging the gap between the digital and the physical world</a:t>
            </a:r>
            <a:endParaRPr sz="1800" dirty="0"/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 sz="1800" dirty="0"/>
              <a:t>Illuminating significance of SAR sensors and their artistic potential 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Graphic 2" descr="Satellite with solid fill">
            <a:extLst>
              <a:ext uri="{FF2B5EF4-FFF2-40B4-BE49-F238E27FC236}">
                <a16:creationId xmlns:a16="http://schemas.microsoft.com/office/drawing/2014/main" id="{02DD6117-7DA8-3FEB-C66F-ACFAA919C1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887896" y="310804"/>
            <a:ext cx="1325217" cy="13252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1288272" y="425895"/>
            <a:ext cx="5765700" cy="8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Bringing life to SAR data</a:t>
            </a:r>
            <a:endParaRPr sz="4000"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745436" y="1616764"/>
            <a:ext cx="4895022" cy="2502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 sz="1800" dirty="0"/>
              <a:t>Our model is tactile and tangible  </a:t>
            </a:r>
            <a:endParaRPr sz="1800" dirty="0"/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GB" sz="1800" dirty="0"/>
              <a:t>Making geographical data representation come to life</a:t>
            </a: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9449" y="2479125"/>
            <a:ext cx="1635401" cy="218055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2919678" y="335528"/>
            <a:ext cx="2714918" cy="8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Data Used</a:t>
            </a:r>
            <a:endParaRPr sz="4000"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272150" y="1433900"/>
            <a:ext cx="7921138" cy="3237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1800" dirty="0"/>
              <a:t>The </a:t>
            </a:r>
            <a:r>
              <a:rPr lang="en-US" sz="1800" dirty="0" err="1"/>
              <a:t>Hofsjokull</a:t>
            </a:r>
            <a:r>
              <a:rPr lang="en-US" sz="1800" dirty="0"/>
              <a:t> Glacier (Iceland) data was accessed through the NASA website</a:t>
            </a:r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1800" dirty="0"/>
              <a:t>The binary files used were HGT files and the metadata files were used to help decode the files into python arrays</a:t>
            </a:r>
          </a:p>
          <a:p>
            <a:pPr marL="50800" lvl="0" indent="0" algn="l" rtl="0">
              <a:spcBef>
                <a:spcPts val="0"/>
              </a:spcBef>
              <a:spcAft>
                <a:spcPts val="0"/>
              </a:spcAft>
              <a:buSzPts val="2800"/>
            </a:pPr>
            <a:endParaRPr dirty="0"/>
          </a:p>
        </p:txBody>
      </p:sp>
      <p:pic>
        <p:nvPicPr>
          <p:cNvPr id="7" name="Graphic 6" descr="Cloud outline">
            <a:extLst>
              <a:ext uri="{FF2B5EF4-FFF2-40B4-BE49-F238E27FC236}">
                <a16:creationId xmlns:a16="http://schemas.microsoft.com/office/drawing/2014/main" id="{84CF924C-47ED-BAF2-D6E6-B7332D461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6504" y="3094797"/>
            <a:ext cx="1631344" cy="118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17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6BC01-CE62-6BFB-6037-93D884B17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917" y="345141"/>
            <a:ext cx="3322792" cy="572700"/>
          </a:xfrm>
        </p:spPr>
        <p:txBody>
          <a:bodyPr>
            <a:normAutofit fontScale="90000"/>
          </a:bodyPr>
          <a:lstStyle/>
          <a:p>
            <a:r>
              <a:rPr lang="en-US" dirty="0"/>
              <a:t>SAR Satellite Visual</a:t>
            </a:r>
          </a:p>
        </p:txBody>
      </p:sp>
      <p:pic>
        <p:nvPicPr>
          <p:cNvPr id="4" name="Google Shape;82;p17">
            <a:extLst>
              <a:ext uri="{FF2B5EF4-FFF2-40B4-BE49-F238E27FC236}">
                <a16:creationId xmlns:a16="http://schemas.microsoft.com/office/drawing/2014/main" id="{F05154C0-973C-EEED-4937-6B92BB4F43B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1395" t="4675" r="24941"/>
          <a:stretch/>
        </p:blipFill>
        <p:spPr>
          <a:xfrm>
            <a:off x="4862387" y="1268022"/>
            <a:ext cx="1478778" cy="201267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pic>
        <p:nvPicPr>
          <p:cNvPr id="5" name="Google Shape;89;p18">
            <a:extLst>
              <a:ext uri="{FF2B5EF4-FFF2-40B4-BE49-F238E27FC236}">
                <a16:creationId xmlns:a16="http://schemas.microsoft.com/office/drawing/2014/main" id="{822F644C-35F1-FC56-AC71-B552B60C6B9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674" t="3994" r="15517"/>
          <a:stretch/>
        </p:blipFill>
        <p:spPr>
          <a:xfrm>
            <a:off x="964077" y="1268022"/>
            <a:ext cx="1537732" cy="201267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17ECD9-F0BB-C55E-04C4-A41C145907AE}"/>
              </a:ext>
            </a:extLst>
          </p:cNvPr>
          <p:cNvSpPr txBox="1"/>
          <p:nvPr/>
        </p:nvSpPr>
        <p:spPr>
          <a:xfrm>
            <a:off x="4806161" y="3516527"/>
            <a:ext cx="3070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May 29, 2015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2A955D-FC16-A7E1-636C-FC754995B317}"/>
              </a:ext>
            </a:extLst>
          </p:cNvPr>
          <p:cNvSpPr txBox="1"/>
          <p:nvPr/>
        </p:nvSpPr>
        <p:spPr>
          <a:xfrm>
            <a:off x="791309" y="3460026"/>
            <a:ext cx="3070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June 14, 2012</a:t>
            </a:r>
          </a:p>
        </p:txBody>
      </p:sp>
      <p:pic>
        <p:nvPicPr>
          <p:cNvPr id="12" name="Graphic 11" descr="Glasses outline">
            <a:extLst>
              <a:ext uri="{FF2B5EF4-FFF2-40B4-BE49-F238E27FC236}">
                <a16:creationId xmlns:a16="http://schemas.microsoft.com/office/drawing/2014/main" id="{459C7757-0F67-5680-9A11-606DB0D45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0509" y="174291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BBA398-0FF1-9EEE-A5D6-2CD0AABAA3A2}"/>
              </a:ext>
            </a:extLst>
          </p:cNvPr>
          <p:cNvSpPr txBox="1"/>
          <p:nvPr/>
        </p:nvSpPr>
        <p:spPr>
          <a:xfrm>
            <a:off x="685433" y="4152028"/>
            <a:ext cx="751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satellite maps initially helped pinpoint areas of gross geographical difference over time</a:t>
            </a:r>
          </a:p>
        </p:txBody>
      </p:sp>
    </p:spTree>
    <p:extLst>
      <p:ext uri="{BB962C8B-B14F-4D97-AF65-F5344CB8AC3E}">
        <p14:creationId xmlns:p14="http://schemas.microsoft.com/office/powerpoint/2010/main" val="227234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3994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Colour</a:t>
            </a:r>
            <a:r>
              <a:rPr lang="en-US" dirty="0"/>
              <a:t> Topography </a:t>
            </a:r>
            <a:endParaRPr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3D896F6-7570-1A99-B622-3111F5982C36}"/>
              </a:ext>
            </a:extLst>
          </p:cNvPr>
          <p:cNvGrpSpPr/>
          <p:nvPr/>
        </p:nvGrpSpPr>
        <p:grpSpPr>
          <a:xfrm>
            <a:off x="486072" y="1320774"/>
            <a:ext cx="5365105" cy="1315653"/>
            <a:chOff x="637109" y="1244507"/>
            <a:chExt cx="7252480" cy="2176222"/>
          </a:xfrm>
        </p:grpSpPr>
        <p:pic>
          <p:nvPicPr>
            <p:cNvPr id="96" name="Google Shape;96;p19"/>
            <p:cNvPicPr preferRelativeResize="0"/>
            <p:nvPr/>
          </p:nvPicPr>
          <p:blipFill rotWithShape="1">
            <a:blip r:embed="rId3">
              <a:alphaModFix/>
            </a:blip>
            <a:srcRect l="9946"/>
            <a:stretch/>
          </p:blipFill>
          <p:spPr>
            <a:xfrm>
              <a:off x="637109" y="1244508"/>
              <a:ext cx="1828800" cy="2149813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</p:pic>
        <p:pic>
          <p:nvPicPr>
            <p:cNvPr id="2" name="Google Shape;103;p20">
              <a:extLst>
                <a:ext uri="{FF2B5EF4-FFF2-40B4-BE49-F238E27FC236}">
                  <a16:creationId xmlns:a16="http://schemas.microsoft.com/office/drawing/2014/main" id="{5F1680D5-333B-FA09-B605-3DD0A60BE523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9193" r="988"/>
            <a:stretch/>
          </p:blipFill>
          <p:spPr>
            <a:xfrm>
              <a:off x="3459536" y="1244507"/>
              <a:ext cx="1828800" cy="2149813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</p:pic>
        <p:pic>
          <p:nvPicPr>
            <p:cNvPr id="3" name="Google Shape;110;p21">
              <a:extLst>
                <a:ext uri="{FF2B5EF4-FFF2-40B4-BE49-F238E27FC236}">
                  <a16:creationId xmlns:a16="http://schemas.microsoft.com/office/drawing/2014/main" id="{7253C382-3A1A-6F9C-0064-60F6C0F829B3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13553" r="979"/>
            <a:stretch/>
          </p:blipFill>
          <p:spPr>
            <a:xfrm>
              <a:off x="6060789" y="1270916"/>
              <a:ext cx="1828800" cy="2149813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07F686F-61D5-AF48-B094-9E1B9D761E05}"/>
              </a:ext>
            </a:extLst>
          </p:cNvPr>
          <p:cNvSpPr txBox="1"/>
          <p:nvPr/>
        </p:nvSpPr>
        <p:spPr>
          <a:xfrm>
            <a:off x="371366" y="2774703"/>
            <a:ext cx="1691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June 14, 2012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4E33A1-F8F1-384A-3331-06DA768820B3}"/>
              </a:ext>
            </a:extLst>
          </p:cNvPr>
          <p:cNvSpPr txBox="1"/>
          <p:nvPr/>
        </p:nvSpPr>
        <p:spPr>
          <a:xfrm>
            <a:off x="2573995" y="2741566"/>
            <a:ext cx="1578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May 29, 2015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6E796B-8F34-DB8C-758D-7BC38EC13442}"/>
              </a:ext>
            </a:extLst>
          </p:cNvPr>
          <p:cNvSpPr txBox="1"/>
          <p:nvPr/>
        </p:nvSpPr>
        <p:spPr>
          <a:xfrm>
            <a:off x="4451511" y="2736954"/>
            <a:ext cx="1578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Difference</a:t>
            </a:r>
          </a:p>
        </p:txBody>
      </p:sp>
      <p:pic>
        <p:nvPicPr>
          <p:cNvPr id="12" name="Graphic 11" descr="Topography Map outline">
            <a:extLst>
              <a:ext uri="{FF2B5EF4-FFF2-40B4-BE49-F238E27FC236}">
                <a16:creationId xmlns:a16="http://schemas.microsoft.com/office/drawing/2014/main" id="{D0C30EF4-A454-D297-FEBC-E65882EF4C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34504" y="215230"/>
            <a:ext cx="797415" cy="7974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928805-0996-EE36-9BE0-FA0C37D48BB5}"/>
              </a:ext>
            </a:extLst>
          </p:cNvPr>
          <p:cNvSpPr txBox="1"/>
          <p:nvPr/>
        </p:nvSpPr>
        <p:spPr>
          <a:xfrm>
            <a:off x="561560" y="3438939"/>
            <a:ext cx="8150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By looking at the difference model, you can see the key areas in which the glacier changed from 2012 to 2015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was caused by higher temperatures melting the glaciers  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3D Topography &amp; Software</a:t>
            </a:r>
            <a:endParaRPr dirty="0"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8244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Aimed to create a physical DEM through advanced data processing. Started with two HGT files, from SAR scans 3 years apart.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Python was used to create and read all the data into a large 2D array that contains all the heights of the SAR scan.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Overlapping area was found between these scans. Then the data from the area was resampled to get two matching resolutions.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spcAft>
                <a:spcPts val="1200"/>
              </a:spcAft>
              <a:buNone/>
            </a:pPr>
            <a:endParaRPr lang="en-US" dirty="0"/>
          </a:p>
          <a:p>
            <a:pPr marL="285750" indent="-285750">
              <a:spcAft>
                <a:spcPts val="1200"/>
              </a:spcAft>
            </a:pP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7A0DA5-AB09-CC3D-ED33-D8B9E85CAD4D}"/>
              </a:ext>
            </a:extLst>
          </p:cNvPr>
          <p:cNvSpPr txBox="1"/>
          <p:nvPr/>
        </p:nvSpPr>
        <p:spPr>
          <a:xfrm>
            <a:off x="4945022" y="4245837"/>
            <a:ext cx="355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3D project model </a:t>
            </a:r>
            <a:r>
              <a:rPr lang="en-US" sz="1400" dirty="0">
                <a:solidFill>
                  <a:schemeClr val="tx1"/>
                </a:solidFill>
              </a:rPr>
              <a:t>using a sample volcano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F214740-E7E7-2FF6-DBF7-E45203DD80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45022" y="1058763"/>
            <a:ext cx="3782467" cy="3025974"/>
          </a:xfrm>
          <a:prstGeom prst="rect">
            <a:avLst/>
          </a:prstGeom>
        </p:spPr>
      </p:pic>
      <p:pic>
        <p:nvPicPr>
          <p:cNvPr id="6" name="Graphic 5" descr="Volcano with solid fill">
            <a:extLst>
              <a:ext uri="{FF2B5EF4-FFF2-40B4-BE49-F238E27FC236}">
                <a16:creationId xmlns:a16="http://schemas.microsoft.com/office/drawing/2014/main" id="{80767C6F-BBD1-7A51-5A06-9DD447B7B0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49850" y="159282"/>
            <a:ext cx="818931" cy="8189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CBC7AA-0F97-0F33-F25E-51E829B60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6731" y="1162536"/>
            <a:ext cx="8300555" cy="317092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Topography maps are to be run through a reconstruction algorithm to generate the surface when given the points.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surfaces were attached to a base to create a 3D object which was exported as an STL file.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surfaces were run through a slicing algorithm to separate the volume in to different pins.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model has to be 3D printed and placed onto a movable base, which will display the HGT data as a physical DEM.</a:t>
            </a:r>
          </a:p>
        </p:txBody>
      </p:sp>
      <p:pic>
        <p:nvPicPr>
          <p:cNvPr id="5" name="Graphic 4" descr="Snow with solid fill">
            <a:extLst>
              <a:ext uri="{FF2B5EF4-FFF2-40B4-BE49-F238E27FC236}">
                <a16:creationId xmlns:a16="http://schemas.microsoft.com/office/drawing/2014/main" id="{7CB4F2D0-2621-6843-C50B-075D059E2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5940" y="29136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332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ABC5E-EB98-016D-41FC-B939C1035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07366" y="2134014"/>
            <a:ext cx="4151243" cy="996812"/>
          </a:xfrm>
        </p:spPr>
        <p:txBody>
          <a:bodyPr anchor="ctr">
            <a:normAutofit/>
          </a:bodyPr>
          <a:lstStyle/>
          <a:p>
            <a:pPr marL="114300" indent="0" algn="ctr">
              <a:buNone/>
            </a:pPr>
            <a:r>
              <a:rPr lang="en-US" sz="4000" dirty="0"/>
              <a:t>THE END</a:t>
            </a:r>
          </a:p>
          <a:p>
            <a:pPr marL="114300" indent="0" algn="ctr">
              <a:buNone/>
            </a:pPr>
            <a:r>
              <a:rPr lang="en-US" sz="1300" dirty="0"/>
              <a:t>Thank you for reading!</a:t>
            </a:r>
          </a:p>
        </p:txBody>
      </p:sp>
    </p:spTree>
    <p:extLst>
      <p:ext uri="{BB962C8B-B14F-4D97-AF65-F5344CB8AC3E}">
        <p14:creationId xmlns:p14="http://schemas.microsoft.com/office/powerpoint/2010/main" val="158311836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190</TotalTime>
  <Words>337</Words>
  <Application>Microsoft Office PowerPoint</Application>
  <PresentationFormat>On-screen Show (16:9)</PresentationFormat>
  <Paragraphs>34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</vt:lpstr>
      <vt:lpstr>Beyond Pixels: The Art of Satellite Data Visualisation</vt:lpstr>
      <vt:lpstr>Why SARt Challenge?</vt:lpstr>
      <vt:lpstr>Bringing life to SAR data</vt:lpstr>
      <vt:lpstr>Data Used</vt:lpstr>
      <vt:lpstr>SAR Satellite Visual</vt:lpstr>
      <vt:lpstr>Colour Topography </vt:lpstr>
      <vt:lpstr>3D Topography &amp; Software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Greatest project ever</dc:title>
  <cp:lastModifiedBy>Iva Sekulic</cp:lastModifiedBy>
  <cp:revision>24</cp:revision>
  <dcterms:modified xsi:type="dcterms:W3CDTF">2023-10-08T02:06:29Z</dcterms:modified>
</cp:coreProperties>
</file>